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02" r:id="rId7"/>
    <p:sldId id="262" r:id="rId8"/>
    <p:sldId id="263" r:id="rId9"/>
    <p:sldId id="269" r:id="rId10"/>
    <p:sldId id="270" r:id="rId11"/>
    <p:sldId id="271" r:id="rId12"/>
    <p:sldId id="272" r:id="rId13"/>
    <p:sldId id="268" r:id="rId14"/>
    <p:sldId id="274" r:id="rId15"/>
    <p:sldId id="265" r:id="rId16"/>
    <p:sldId id="275" r:id="rId17"/>
    <p:sldId id="276" r:id="rId18"/>
    <p:sldId id="277" r:id="rId19"/>
    <p:sldId id="279" r:id="rId20"/>
    <p:sldId id="280" r:id="rId21"/>
    <p:sldId id="287" r:id="rId22"/>
    <p:sldId id="264" r:id="rId23"/>
    <p:sldId id="282" r:id="rId24"/>
    <p:sldId id="286" r:id="rId25"/>
    <p:sldId id="285" r:id="rId26"/>
    <p:sldId id="283" r:id="rId27"/>
    <p:sldId id="266" r:id="rId28"/>
    <p:sldId id="288" r:id="rId29"/>
    <p:sldId id="289" r:id="rId30"/>
    <p:sldId id="290" r:id="rId31"/>
    <p:sldId id="291" r:id="rId32"/>
    <p:sldId id="292" r:id="rId33"/>
    <p:sldId id="293" r:id="rId34"/>
    <p:sldId id="295" r:id="rId35"/>
    <p:sldId id="296" r:id="rId36"/>
    <p:sldId id="299" r:id="rId37"/>
    <p:sldId id="298" r:id="rId38"/>
    <p:sldId id="26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91" autoAdjust="0"/>
  </p:normalViewPr>
  <p:slideViewPr>
    <p:cSldViewPr snapToGrid="0" snapToObjects="1">
      <p:cViewPr varScale="1">
        <p:scale>
          <a:sx n="92" d="100"/>
          <a:sy n="92" d="100"/>
        </p:scale>
        <p:origin x="-1576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9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18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22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2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9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4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7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D6BBD-A7E4-AC4D-8D1E-40AA7164297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334ED-B405-314C-8F59-DC9FBCA6D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4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4578" y="-580846"/>
            <a:ext cx="5162225" cy="5040001"/>
          </a:xfrm>
        </p:spPr>
        <p:txBody>
          <a:bodyPr>
            <a:normAutofit/>
          </a:bodyPr>
          <a:lstStyle/>
          <a:p>
            <a:r>
              <a:rPr lang="en-US" b="1" dirty="0">
                <a:latin typeface="Ubuntu"/>
                <a:cs typeface="Ubuntu"/>
              </a:rPr>
              <a:t>g</a:t>
            </a:r>
            <a:r>
              <a:rPr lang="en-US" b="1" dirty="0" smtClean="0">
                <a:latin typeface="Ubuntu"/>
                <a:cs typeface="Ubuntu"/>
              </a:rPr>
              <a:t>et more out of R: </a:t>
            </a:r>
            <a:r>
              <a:rPr lang="en-US" dirty="0" smtClean="0">
                <a:latin typeface="Ubuntu"/>
                <a:cs typeface="Ubuntu"/>
              </a:rPr>
              <a:t>from good stats </a:t>
            </a:r>
            <a:r>
              <a:rPr lang="en-US" dirty="0">
                <a:latin typeface="Ubuntu"/>
                <a:cs typeface="Ubuntu"/>
              </a:rPr>
              <a:t>t</a:t>
            </a:r>
            <a:r>
              <a:rPr lang="en-US" dirty="0" smtClean="0">
                <a:latin typeface="Ubuntu"/>
                <a:cs typeface="Ubuntu"/>
              </a:rPr>
              <a:t>o better science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0487"/>
            <a:ext cx="4035548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7331" y="5262703"/>
            <a:ext cx="4015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enlo-Regular"/>
              </a:rPr>
              <a:t>https://</a:t>
            </a:r>
            <a:r>
              <a:rPr lang="en-US" b="1" dirty="0" err="1" smtClean="0">
                <a:solidFill>
                  <a:schemeClr val="bg1"/>
                </a:solidFill>
                <a:latin typeface="Menlo-Regular"/>
              </a:rPr>
              <a:t>www.github.com</a:t>
            </a:r>
            <a:r>
              <a:rPr lang="en-US" b="1" dirty="0" smtClean="0">
                <a:solidFill>
                  <a:schemeClr val="bg1"/>
                </a:solidFill>
                <a:latin typeface="Menlo-Regular"/>
              </a:rPr>
              <a:t>/pmckenz1/weedsprez2018</a:t>
            </a:r>
          </a:p>
        </p:txBody>
      </p:sp>
      <p:pic>
        <p:nvPicPr>
          <p:cNvPr id="11" name="Picture 10" descr="email-icon-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5" y="3533826"/>
            <a:ext cx="752895" cy="752895"/>
          </a:xfrm>
          <a:prstGeom prst="rect">
            <a:avLst/>
          </a:prstGeom>
        </p:spPr>
      </p:pic>
      <p:pic>
        <p:nvPicPr>
          <p:cNvPr id="12" name="Picture 11" descr="GitHub-M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5" y="4373790"/>
            <a:ext cx="752895" cy="752895"/>
          </a:xfrm>
          <a:prstGeom prst="rect">
            <a:avLst/>
          </a:prstGeom>
        </p:spPr>
      </p:pic>
      <p:pic>
        <p:nvPicPr>
          <p:cNvPr id="14" name="Picture 13" descr="twitter-icon-vect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24" y="5057546"/>
            <a:ext cx="2504001" cy="11824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07613" y="3643732"/>
            <a:ext cx="3910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Ubuntu"/>
                <a:cs typeface="Ubuntu"/>
              </a:rPr>
              <a:t>p.mckenzie@columbia.edu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36690" y="4521068"/>
            <a:ext cx="3286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Ubuntu"/>
                <a:cs typeface="Ubuntu"/>
              </a:rPr>
              <a:t>g</a:t>
            </a:r>
            <a:r>
              <a:rPr lang="en-US" sz="2400" dirty="0" err="1" smtClean="0">
                <a:latin typeface="Ubuntu"/>
                <a:cs typeface="Ubuntu"/>
              </a:rPr>
              <a:t>ithub.com</a:t>
            </a:r>
            <a:r>
              <a:rPr lang="en-US" sz="2400" dirty="0" smtClean="0">
                <a:latin typeface="Ubuntu"/>
                <a:cs typeface="Ubuntu"/>
              </a:rPr>
              <a:t>/pmckenz1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5210" y="5350042"/>
            <a:ext cx="2800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@</a:t>
            </a:r>
            <a:r>
              <a:rPr lang="en-US" sz="2400" dirty="0" err="1" smtClean="0">
                <a:latin typeface="Ubuntu"/>
                <a:cs typeface="Ubuntu"/>
              </a:rPr>
              <a:t>patrick_mcken_z</a:t>
            </a:r>
            <a:endParaRPr lang="en-US" sz="2400" dirty="0"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54936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w_projec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02" y="1067673"/>
            <a:ext cx="6781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3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20487"/>
            <a:ext cx="9144001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w_projec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85" y="1030876"/>
            <a:ext cx="67818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5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-20487"/>
            <a:ext cx="9144001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ew_projec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68" y="673689"/>
            <a:ext cx="66675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7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1" y="3414567"/>
            <a:ext cx="9144001" cy="359196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494824" y="-72672"/>
            <a:ext cx="10212892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Ubuntu"/>
                <a:cs typeface="Ubuntu"/>
              </a:rPr>
              <a:t>Examples on my own computer</a:t>
            </a:r>
            <a:endParaRPr lang="en-US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307" y="1141589"/>
            <a:ext cx="189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Ubuntu"/>
                <a:cs typeface="Ubuntu"/>
              </a:rPr>
              <a:t>getwd</a:t>
            </a:r>
            <a:r>
              <a:rPr lang="en-US" sz="2400" dirty="0" smtClean="0">
                <a:latin typeface="Ubuntu"/>
                <a:cs typeface="Ubuntu"/>
              </a:rPr>
              <a:t>()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5307" y="1540672"/>
            <a:ext cx="235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buntu"/>
                <a:cs typeface="Ubuntu"/>
              </a:rPr>
              <a:t>l</a:t>
            </a:r>
            <a:r>
              <a:rPr lang="en-US" sz="2400" dirty="0" smtClean="0">
                <a:latin typeface="Ubuntu"/>
                <a:cs typeface="Ubuntu"/>
              </a:rPr>
              <a:t>oading files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307" y="1934749"/>
            <a:ext cx="463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buntu"/>
                <a:cs typeface="Ubuntu"/>
              </a:rPr>
              <a:t>o</a:t>
            </a:r>
            <a:r>
              <a:rPr lang="en-US" sz="2400" dirty="0" smtClean="0">
                <a:latin typeface="Ubuntu"/>
                <a:cs typeface="Ubuntu"/>
              </a:rPr>
              <a:t>pening two projects at once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30916" y="3609763"/>
            <a:ext cx="8708964" cy="1536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2A9DDF"/>
                </a:solidFill>
                <a:latin typeface="Ubuntu"/>
                <a:cs typeface="Ubuntu"/>
              </a:rPr>
              <a:t>Big Idea:</a:t>
            </a:r>
            <a:r>
              <a:rPr lang="en-US" b="1" dirty="0" smtClean="0">
                <a:solidFill>
                  <a:srgbClr val="FFFFFF"/>
                </a:solidFill>
                <a:latin typeface="Ubuntu"/>
                <a:cs typeface="Ubuntu"/>
              </a:rPr>
              <a:t> R Projects help you maintain discrete, self-contained projects</a:t>
            </a:r>
            <a:endParaRPr lang="en-US" dirty="0">
              <a:solidFill>
                <a:srgbClr val="FFFFFF"/>
              </a:solidFill>
              <a:latin typeface="Ubuntu"/>
              <a:cs typeface="Ubuntu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8446" y="4932359"/>
            <a:ext cx="891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Ten papers (or ten computers) down the road, this will be nice. </a:t>
            </a:r>
          </a:p>
        </p:txBody>
      </p:sp>
    </p:spTree>
    <p:extLst>
      <p:ext uri="{BB962C8B-B14F-4D97-AF65-F5344CB8AC3E}">
        <p14:creationId xmlns:p14="http://schemas.microsoft.com/office/powerpoint/2010/main" val="242110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487" y="1845625"/>
            <a:ext cx="9004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Ubuntu"/>
                <a:cs typeface="Ubuntu"/>
              </a:rPr>
              <a:t>Are you using a “self-contained project” approach but want to use your same R tools for a bunch of different projects?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311" y="3177681"/>
            <a:ext cx="8857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Do you want to make your code easy for someone else to use?</a:t>
            </a:r>
            <a:endParaRPr lang="en-US" sz="2400" dirty="0"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99046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3980467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62010" y="-20487"/>
            <a:ext cx="5396339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Ubuntu"/>
                <a:cs typeface="Ubuntu"/>
              </a:rPr>
              <a:t>Tool #2: R Packages</a:t>
            </a:r>
            <a:endParaRPr lang="en-US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71703" y="959220"/>
            <a:ext cx="497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(Organization and reproducibility)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703" y="1845625"/>
            <a:ext cx="4833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Writing self-contained, well-documented code that is easy to come back to and that others can use.</a:t>
            </a:r>
            <a:endParaRPr lang="en-US" sz="2400" dirty="0">
              <a:latin typeface="Ubuntu"/>
              <a:cs typeface="Ubuntu"/>
            </a:endParaRPr>
          </a:p>
        </p:txBody>
      </p:sp>
      <p:pic>
        <p:nvPicPr>
          <p:cNvPr id="20" name="Picture 19" descr="roxyge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11" y="2563311"/>
            <a:ext cx="3541823" cy="4105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1703" y="3778965"/>
            <a:ext cx="4833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Installable globally, importable globally, has metadata.</a:t>
            </a:r>
            <a:endParaRPr lang="en-US" sz="2400" dirty="0"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07442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6"/>
            <a:ext cx="9144001" cy="68784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" y="21361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2A9DDF"/>
                </a:solidFill>
                <a:latin typeface="Menlo-Regular"/>
              </a:rPr>
              <a:t>d</a:t>
            </a:r>
            <a:r>
              <a:rPr lang="en-US" sz="2400" b="1" dirty="0" err="1" smtClean="0">
                <a:solidFill>
                  <a:srgbClr val="2A9DDF"/>
                </a:solidFill>
                <a:latin typeface="Menlo-Regular"/>
              </a:rPr>
              <a:t>evtools</a:t>
            </a:r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 and </a:t>
            </a:r>
            <a:r>
              <a:rPr lang="en-US" sz="2400" b="1" dirty="0" smtClean="0">
                <a:solidFill>
                  <a:srgbClr val="2A9DDF"/>
                </a:solidFill>
                <a:latin typeface="Menlo-Regular"/>
              </a:rPr>
              <a:t>roxygen2</a:t>
            </a:r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 packages automate the process of making our own R packages</a:t>
            </a:r>
            <a:endParaRPr lang="en-US" sz="2400" dirty="0">
              <a:solidFill>
                <a:srgbClr val="FFFFFF"/>
              </a:solidFill>
              <a:latin typeface="Ubuntu"/>
              <a:cs typeface="Ubuntu"/>
            </a:endParaRPr>
          </a:p>
        </p:txBody>
      </p:sp>
      <p:pic>
        <p:nvPicPr>
          <p:cNvPr id="2" name="Picture 1" descr="packages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"/>
          <a:stretch/>
        </p:blipFill>
        <p:spPr>
          <a:xfrm>
            <a:off x="1086478" y="1109141"/>
            <a:ext cx="7193927" cy="4252062"/>
          </a:xfrm>
          <a:prstGeom prst="rect">
            <a:avLst/>
          </a:prstGeom>
        </p:spPr>
      </p:pic>
      <p:pic>
        <p:nvPicPr>
          <p:cNvPr id="10" name="Picture 9" descr="roxyge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324"/>
            <a:ext cx="771816" cy="8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0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6"/>
            <a:ext cx="9144001" cy="68784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packag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771900" cy="208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1899" y="1246523"/>
            <a:ext cx="5372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This is our new directory, automatically set up for us. Cool.</a:t>
            </a:r>
            <a:endParaRPr lang="en-US" sz="2400" dirty="0">
              <a:solidFill>
                <a:srgbClr val="FFFFFF"/>
              </a:solidFill>
              <a:latin typeface="Ubuntu"/>
              <a:cs typeface="Ubuntu"/>
            </a:endParaRPr>
          </a:p>
        </p:txBody>
      </p:sp>
      <p:pic>
        <p:nvPicPr>
          <p:cNvPr id="4" name="Picture 3" descr="packages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30" y="2082800"/>
            <a:ext cx="5400666" cy="30437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" y="2089467"/>
            <a:ext cx="37507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1) Manually edit the </a:t>
            </a:r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DESCRIPTION</a:t>
            </a:r>
            <a:r>
              <a:rPr lang="en-US" sz="2400" dirty="0" smtClean="0">
                <a:solidFill>
                  <a:srgbClr val="2A9DDF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file in your new directory to include stuff like your package name, your name, the date, and the license</a:t>
            </a:r>
            <a:endParaRPr lang="en-US" sz="2400" dirty="0">
              <a:solidFill>
                <a:srgbClr val="FFFFFF"/>
              </a:solidFill>
              <a:latin typeface="Ubuntu"/>
              <a:cs typeface="Ubuntu"/>
            </a:endParaRPr>
          </a:p>
        </p:txBody>
      </p:sp>
      <p:pic>
        <p:nvPicPr>
          <p:cNvPr id="9" name="Picture 8" descr="roxyge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324"/>
            <a:ext cx="771816" cy="8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0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6"/>
            <a:ext cx="9144001" cy="68784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328563"/>
            <a:ext cx="9144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2) Write some functions – this is probably already done if you’re trying to make a package. </a:t>
            </a:r>
            <a:r>
              <a:rPr lang="en-US" sz="2400" b="1" dirty="0" smtClean="0">
                <a:solidFill>
                  <a:srgbClr val="FFFFFF"/>
                </a:solidFill>
                <a:latin typeface="Ubuntu"/>
                <a:cs typeface="Ubuntu"/>
              </a:rPr>
              <a:t>Document them at the top using the format below.</a:t>
            </a:r>
            <a:endParaRPr lang="en-US" sz="2400" dirty="0" smtClean="0">
              <a:solidFill>
                <a:srgbClr val="FFFFFF"/>
              </a:solidFill>
              <a:latin typeface="Ubuntu"/>
              <a:cs typeface="Ubuntu"/>
            </a:endParaRPr>
          </a:p>
        </p:txBody>
      </p:sp>
      <p:pic>
        <p:nvPicPr>
          <p:cNvPr id="7" name="Picture 6" descr="packages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1376"/>
            <a:ext cx="9055100" cy="3733800"/>
          </a:xfrm>
          <a:prstGeom prst="rect">
            <a:avLst/>
          </a:prstGeom>
        </p:spPr>
      </p:pic>
      <p:pic>
        <p:nvPicPr>
          <p:cNvPr id="12" name="Picture 11" descr="roxyge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324"/>
            <a:ext cx="771816" cy="8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7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3553"/>
            <a:ext cx="9144001" cy="68784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42435" y="417442"/>
            <a:ext cx="25015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3) Save your new functions as separate R files in the “R” folder in your new directory.</a:t>
            </a:r>
          </a:p>
        </p:txBody>
      </p:sp>
      <p:pic>
        <p:nvPicPr>
          <p:cNvPr id="2" name="Picture 1" descr="packages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35973"/>
            <a:ext cx="6642435" cy="2116667"/>
          </a:xfrm>
          <a:prstGeom prst="rect">
            <a:avLst/>
          </a:prstGeom>
        </p:spPr>
      </p:pic>
      <p:pic>
        <p:nvPicPr>
          <p:cNvPr id="3" name="Picture 2" descr="Screen Shot 2018-02-18 at 11.58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92" y="2722038"/>
            <a:ext cx="5105400" cy="2273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8667" y="2705105"/>
            <a:ext cx="34586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4) Use the </a:t>
            </a:r>
            <a:r>
              <a:rPr lang="en-US" sz="2400" b="1" dirty="0" smtClean="0">
                <a:solidFill>
                  <a:srgbClr val="2A9DDF"/>
                </a:solidFill>
                <a:latin typeface="Menlo-Regular"/>
              </a:rPr>
              <a:t>document()</a:t>
            </a:r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 function to automatically create a “man” folder for your documentation</a:t>
            </a:r>
          </a:p>
        </p:txBody>
      </p:sp>
      <p:pic>
        <p:nvPicPr>
          <p:cNvPr id="9" name="Picture 8" descr="roxygen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324"/>
            <a:ext cx="771816" cy="8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5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574644" y="-20487"/>
            <a:ext cx="5162225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Ubuntu"/>
                <a:cs typeface="Ubuntu"/>
              </a:rPr>
              <a:t>i</a:t>
            </a:r>
            <a:r>
              <a:rPr lang="en-US" b="1" dirty="0" smtClean="0">
                <a:latin typeface="Ubuntu"/>
                <a:cs typeface="Ubuntu"/>
              </a:rPr>
              <a:t>ntroduction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20487"/>
            <a:ext cx="4035548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26145" y="1779048"/>
            <a:ext cx="350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R stats are </a:t>
            </a:r>
            <a:r>
              <a:rPr lang="en-US" sz="2400" dirty="0" smtClean="0">
                <a:latin typeface="Ubuntu"/>
                <a:cs typeface="Ubuntu"/>
              </a:rPr>
              <a:t>everywhere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26145" y="2252650"/>
            <a:ext cx="391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Best practices</a:t>
            </a:r>
            <a:r>
              <a:rPr lang="en-US" sz="2400" dirty="0" smtClean="0">
                <a:latin typeface="Ubuntu"/>
                <a:cs typeface="Ubuntu"/>
              </a:rPr>
              <a:t> are </a:t>
            </a:r>
            <a:r>
              <a:rPr lang="en-US" sz="2400" dirty="0" smtClean="0">
                <a:latin typeface="Ubuntu"/>
                <a:cs typeface="Ubuntu"/>
              </a:rPr>
              <a:t>not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92703" y="3985504"/>
            <a:ext cx="391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Ubuntu"/>
                <a:cs typeface="Ubuntu"/>
              </a:rPr>
              <a:t>Goal of today:</a:t>
            </a:r>
            <a:endParaRPr lang="en-US" sz="2400" b="1" dirty="0">
              <a:latin typeface="Ubuntu"/>
              <a:cs typeface="Ubuntu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59492" y="4347798"/>
            <a:ext cx="4077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Quick</a:t>
            </a:r>
            <a:r>
              <a:rPr lang="en-US" sz="2400" dirty="0" smtClean="0">
                <a:solidFill>
                  <a:srgbClr val="2A9DDF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latin typeface="Ubuntu"/>
                <a:cs typeface="Ubuntu"/>
              </a:rPr>
              <a:t>survey </a:t>
            </a:r>
            <a:r>
              <a:rPr lang="en-US" sz="2400" dirty="0" smtClean="0">
                <a:latin typeface="Ubuntu"/>
                <a:cs typeface="Ubuntu"/>
              </a:rPr>
              <a:t>of (</a:t>
            </a:r>
            <a:r>
              <a:rPr lang="en-US" sz="2400" dirty="0" err="1" smtClean="0">
                <a:latin typeface="Ubuntu"/>
                <a:cs typeface="Ubuntu"/>
              </a:rPr>
              <a:t>imo</a:t>
            </a:r>
            <a:r>
              <a:rPr lang="en-US" sz="2400" dirty="0" smtClean="0">
                <a:latin typeface="Ubuntu"/>
                <a:cs typeface="Ubuntu"/>
              </a:rPr>
              <a:t>) </a:t>
            </a:r>
            <a:r>
              <a:rPr lang="en-US" sz="2400" dirty="0" smtClean="0">
                <a:latin typeface="Ubuntu"/>
                <a:cs typeface="Ubuntu"/>
              </a:rPr>
              <a:t>underused tools in </a:t>
            </a:r>
            <a:r>
              <a:rPr lang="en-US" sz="2400" dirty="0" err="1" smtClean="0">
                <a:latin typeface="Ubuntu"/>
                <a:cs typeface="Ubuntu"/>
              </a:rPr>
              <a:t>RStudio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92703" y="5226411"/>
            <a:ext cx="391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Ubuntu"/>
                <a:cs typeface="Ubuntu"/>
              </a:rPr>
              <a:t>What today is not:</a:t>
            </a:r>
            <a:endParaRPr lang="en-US" sz="2400" b="1" dirty="0">
              <a:solidFill>
                <a:srgbClr val="2A9DDF"/>
              </a:solidFill>
              <a:latin typeface="Ubuntu"/>
              <a:cs typeface="Ubuntu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9492" y="5619753"/>
            <a:ext cx="407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General coding </a:t>
            </a:r>
            <a:r>
              <a:rPr lang="en-US" sz="2400" dirty="0" smtClean="0">
                <a:latin typeface="Ubuntu"/>
                <a:cs typeface="Ubuntu"/>
              </a:rPr>
              <a:t>lesson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225" y="1977327"/>
            <a:ext cx="35016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t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his is only an overview – if you want to follow through with anything specific, </a:t>
            </a:r>
            <a:r>
              <a:rPr lang="en-US" sz="2400" b="1" dirty="0" err="1" smtClean="0">
                <a:solidFill>
                  <a:schemeClr val="bg1"/>
                </a:solidFill>
                <a:latin typeface="Ubuntu"/>
                <a:cs typeface="Ubuntu"/>
              </a:rPr>
              <a:t>google</a:t>
            </a:r>
            <a:r>
              <a:rPr lang="en-US" sz="2400" b="1" dirty="0" smtClean="0">
                <a:solidFill>
                  <a:schemeClr val="bg1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it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66681" y="3795478"/>
            <a:ext cx="249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(or ask me later)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92702" y="960174"/>
            <a:ext cx="4608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buntu"/>
                <a:cs typeface="Ubuntu"/>
              </a:rPr>
              <a:t>K</a:t>
            </a:r>
            <a:r>
              <a:rPr lang="en-US" sz="2400" dirty="0" smtClean="0">
                <a:latin typeface="Ubuntu"/>
                <a:cs typeface="Ubuntu"/>
              </a:rPr>
              <a:t>ind of scattered, but based on the premise that: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59492" y="6001354"/>
            <a:ext cx="4077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Essential or in-depth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26145" y="2718359"/>
            <a:ext cx="39107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You’ve probably heard of these tools but might not have used them</a:t>
            </a:r>
            <a:endParaRPr lang="en-US" sz="2400" dirty="0"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23225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3553"/>
            <a:ext cx="4961460" cy="687848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55067" y="-20487"/>
            <a:ext cx="4792148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Ubuntu"/>
                <a:cs typeface="Ubuntu"/>
              </a:rPr>
              <a:t>Our package is done!</a:t>
            </a:r>
            <a:endParaRPr lang="en-US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1459" y="1155818"/>
            <a:ext cx="4182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We can install it locally, or we can push it to a </a:t>
            </a:r>
            <a:r>
              <a:rPr lang="en-US" sz="2400" dirty="0" err="1" smtClean="0">
                <a:latin typeface="Ubuntu"/>
                <a:cs typeface="Ubuntu"/>
              </a:rPr>
              <a:t>GitHub</a:t>
            </a:r>
            <a:r>
              <a:rPr lang="en-US" sz="2400" dirty="0" smtClean="0">
                <a:latin typeface="Ubuntu"/>
                <a:cs typeface="Ubuntu"/>
              </a:rPr>
              <a:t> repo so that anyone can install 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" y="773035"/>
            <a:ext cx="496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Menlo Regular"/>
                <a:cs typeface="Menlo Regular"/>
              </a:rPr>
              <a:t>d</a:t>
            </a:r>
            <a:r>
              <a:rPr lang="en-US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evtools</a:t>
            </a:r>
            <a:r>
              <a:rPr lang="en-US" dirty="0" smtClean="0">
                <a:solidFill>
                  <a:srgbClr val="FFFFFF"/>
                </a:solidFill>
                <a:latin typeface="Menlo Regular"/>
                <a:cs typeface="Menlo Regular"/>
              </a:rPr>
              <a:t>::install(“</a:t>
            </a:r>
            <a:r>
              <a:rPr lang="en-US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weedspackage</a:t>
            </a:r>
            <a:r>
              <a:rPr lang="en-US" dirty="0" smtClean="0">
                <a:solidFill>
                  <a:srgbClr val="FFFFFF"/>
                </a:solidFill>
                <a:latin typeface="Menlo Regular"/>
                <a:cs typeface="Menlo Regular"/>
              </a:rPr>
              <a:t>”)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5236"/>
            <a:ext cx="496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Either: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481859"/>
            <a:ext cx="4961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Or (if it’s on </a:t>
            </a:r>
            <a:r>
              <a:rPr lang="en-US" sz="2400" b="1" dirty="0" err="1" smtClean="0">
                <a:solidFill>
                  <a:srgbClr val="2A9DDF"/>
                </a:solidFill>
                <a:latin typeface="Ubuntu"/>
                <a:cs typeface="Ubuntu"/>
              </a:rPr>
              <a:t>GitHub</a:t>
            </a:r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):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" y="1892725"/>
            <a:ext cx="496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Menlo Regular"/>
                <a:cs typeface="Menlo Regular"/>
              </a:rPr>
              <a:t>d</a:t>
            </a:r>
            <a:r>
              <a:rPr lang="en-US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evtools</a:t>
            </a:r>
            <a:r>
              <a:rPr lang="en-US" dirty="0" smtClean="0">
                <a:solidFill>
                  <a:srgbClr val="FFFFFF"/>
                </a:solidFill>
                <a:latin typeface="Menlo Regular"/>
                <a:cs typeface="Menlo Regular"/>
              </a:rPr>
              <a:t>::</a:t>
            </a:r>
            <a:r>
              <a:rPr lang="en-US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install_github</a:t>
            </a:r>
            <a:r>
              <a:rPr lang="en-US" dirty="0" smtClean="0">
                <a:solidFill>
                  <a:srgbClr val="FFFFFF"/>
                </a:solidFill>
                <a:latin typeface="Menlo Regular"/>
                <a:cs typeface="Menlo Regular"/>
              </a:rPr>
              <a:t>(“pmckenz1/</a:t>
            </a:r>
            <a:r>
              <a:rPr lang="en-US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weedspackage</a:t>
            </a:r>
            <a:r>
              <a:rPr lang="en-US" dirty="0" smtClean="0">
                <a:solidFill>
                  <a:srgbClr val="FFFFFF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FFFFFF"/>
                </a:solidFill>
                <a:latin typeface="Menlo Regular"/>
                <a:cs typeface="Menlo Regular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61459" y="3340216"/>
            <a:ext cx="4182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Write a vignette to explain how to use the package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61459" y="2924717"/>
            <a:ext cx="418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Ubuntu"/>
                <a:cs typeface="Ubuntu"/>
              </a:rPr>
              <a:t>Next steps: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3845223"/>
            <a:ext cx="4961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Menlo Regular"/>
                <a:cs typeface="Menlo Regular"/>
              </a:rPr>
              <a:t>l</a:t>
            </a:r>
            <a:r>
              <a:rPr lang="en-US" dirty="0" smtClean="0">
                <a:solidFill>
                  <a:srgbClr val="FFFFFF"/>
                </a:solidFill>
                <a:latin typeface="Menlo Regular"/>
                <a:cs typeface="Menlo Regular"/>
              </a:rPr>
              <a:t>ibrary(</a:t>
            </a:r>
            <a:r>
              <a:rPr lang="en-US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weedsprez</a:t>
            </a:r>
            <a:r>
              <a:rPr lang="en-US" dirty="0" smtClean="0">
                <a:solidFill>
                  <a:srgbClr val="FFFFFF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en-US" dirty="0" err="1">
                <a:solidFill>
                  <a:srgbClr val="FFFFFF"/>
                </a:solidFill>
                <a:latin typeface="Menlo Regular"/>
                <a:cs typeface="Menlo Regular"/>
              </a:rPr>
              <a:t>g</a:t>
            </a:r>
            <a:r>
              <a:rPr lang="en-US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et_random_word_containing_my_word</a:t>
            </a:r>
            <a:r>
              <a:rPr lang="en-US" dirty="0" smtClean="0">
                <a:solidFill>
                  <a:srgbClr val="FFFFFF"/>
                </a:solidFill>
                <a:latin typeface="Menlo Regular"/>
                <a:cs typeface="Menlo Regular"/>
              </a:rPr>
              <a:t>(“evolution”)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2" y="3032439"/>
            <a:ext cx="49614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Then use it like a normal package.</a:t>
            </a:r>
          </a:p>
        </p:txBody>
      </p:sp>
      <p:pic>
        <p:nvPicPr>
          <p:cNvPr id="26" name="Picture 25" descr="roxyge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324"/>
            <a:ext cx="771816" cy="8946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61457" y="4196705"/>
            <a:ext cx="41825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Write </a:t>
            </a:r>
            <a:r>
              <a:rPr lang="en-US" sz="2400" dirty="0" smtClean="0">
                <a:latin typeface="Ubuntu"/>
                <a:cs typeface="Ubuntu"/>
              </a:rPr>
              <a:t>unit tests to make sure updates to your package don’t cause problems</a:t>
            </a:r>
            <a:endParaRPr lang="en-US" sz="2400" dirty="0" smtClean="0"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31216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0"/>
            <a:ext cx="9144001" cy="68579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" y="1913461"/>
            <a:ext cx="9143995" cy="2235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2A9DDF"/>
                </a:solidFill>
                <a:latin typeface="Ubuntu"/>
                <a:cs typeface="Ubuntu"/>
              </a:rPr>
              <a:t>Big Idea:</a:t>
            </a:r>
            <a:r>
              <a:rPr lang="en-US" sz="3200" b="1" dirty="0" smtClean="0">
                <a:solidFill>
                  <a:srgbClr val="FFFFFF"/>
                </a:solidFill>
                <a:latin typeface="Ubuntu"/>
                <a:cs typeface="Ubuntu"/>
              </a:rPr>
              <a:t> Packages are easy to make. </a:t>
            </a:r>
          </a:p>
          <a:p>
            <a:r>
              <a:rPr lang="en-US" sz="3200" b="1" dirty="0" smtClean="0">
                <a:solidFill>
                  <a:srgbClr val="FFFFFF"/>
                </a:solidFill>
                <a:latin typeface="Ubuntu"/>
                <a:cs typeface="Ubuntu"/>
              </a:rPr>
              <a:t>Then other people can use your code.</a:t>
            </a:r>
          </a:p>
          <a:p>
            <a:r>
              <a:rPr lang="en-US" sz="3200" b="1" dirty="0" smtClean="0">
                <a:solidFill>
                  <a:srgbClr val="FFFFFF"/>
                </a:solidFill>
                <a:latin typeface="Ubuntu"/>
                <a:cs typeface="Ubuntu"/>
              </a:rPr>
              <a:t>This is good for replicable science.</a:t>
            </a:r>
          </a:p>
        </p:txBody>
      </p:sp>
      <p:pic>
        <p:nvPicPr>
          <p:cNvPr id="6" name="Picture 5" descr="roxyge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324"/>
            <a:ext cx="771816" cy="8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8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4053369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441050" y="1515"/>
            <a:ext cx="6161782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Ubuntu"/>
                <a:cs typeface="Ubuntu"/>
              </a:rPr>
              <a:t>Tool #3: 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Ubuntu"/>
                <a:cs typeface="Ubuntu"/>
              </a:rPr>
              <a:t>R Markdown</a:t>
            </a:r>
            <a:endParaRPr lang="en-US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3369" y="1150565"/>
            <a:ext cx="5090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Essential for </a:t>
            </a:r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readability</a:t>
            </a:r>
            <a:r>
              <a:rPr lang="en-US" sz="2400" dirty="0" smtClean="0">
                <a:latin typeface="Ubuntu"/>
                <a:cs typeface="Ubuntu"/>
              </a:rPr>
              <a:t> and </a:t>
            </a:r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reproducibility</a:t>
            </a:r>
            <a:endParaRPr lang="en-US" sz="2400" b="1" dirty="0">
              <a:solidFill>
                <a:srgbClr val="2A9DDF"/>
              </a:solidFill>
              <a:latin typeface="Ubuntu"/>
              <a:cs typeface="Ubuntu"/>
            </a:endParaRPr>
          </a:p>
        </p:txBody>
      </p:sp>
      <p:pic>
        <p:nvPicPr>
          <p:cNvPr id="2" name="Picture 1" descr="rmarkd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96" y="2615497"/>
            <a:ext cx="3541823" cy="4104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3369" y="2183504"/>
            <a:ext cx="5090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I use these for LITERALLY everything. Research meetings, papers, homework, note-taking, whatever.</a:t>
            </a:r>
            <a:endParaRPr lang="en-US" sz="2400" b="1" dirty="0">
              <a:solidFill>
                <a:srgbClr val="2A9DDF"/>
              </a:solidFill>
              <a:latin typeface="Ubuntu"/>
              <a:cs typeface="Ubuntu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3369" y="3978442"/>
            <a:ext cx="50906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Write and format text, code, equations, and plots in the same document.</a:t>
            </a:r>
            <a:endParaRPr lang="en-US" sz="2400" b="1" dirty="0">
              <a:solidFill>
                <a:srgbClr val="2A9DDF"/>
              </a:solidFill>
              <a:latin typeface="Ubuntu"/>
              <a:cs typeface="Ubuntu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53368" y="5379133"/>
            <a:ext cx="509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Output as .</a:t>
            </a:r>
            <a:r>
              <a:rPr lang="en-US" sz="2400" dirty="0" err="1" smtClean="0">
                <a:latin typeface="Ubuntu"/>
                <a:cs typeface="Ubuntu"/>
              </a:rPr>
              <a:t>pdf</a:t>
            </a:r>
            <a:r>
              <a:rPr lang="en-US" sz="2400" dirty="0" smtClean="0">
                <a:latin typeface="Ubuntu"/>
                <a:cs typeface="Ubuntu"/>
              </a:rPr>
              <a:t> or .html</a:t>
            </a:r>
            <a:endParaRPr lang="en-US" sz="2400" b="1" dirty="0">
              <a:solidFill>
                <a:srgbClr val="2A9DDF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07442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rkdow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53" y="385237"/>
            <a:ext cx="2044700" cy="1803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25353" y="994697"/>
            <a:ext cx="397933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Easy to start a new markdown document from your R project. </a:t>
            </a:r>
          </a:p>
        </p:txBody>
      </p:sp>
      <p:pic>
        <p:nvPicPr>
          <p:cNvPr id="2" name="Picture 1" descr="markdow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7804"/>
            <a:ext cx="9144000" cy="449326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002384" y="2506134"/>
            <a:ext cx="876280" cy="508000"/>
          </a:xfrm>
          <a:prstGeom prst="ellipse">
            <a:avLst/>
          </a:prstGeom>
          <a:noFill/>
          <a:ln w="69850">
            <a:solidFill>
              <a:srgbClr val="2A9D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rmarkd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0"/>
            <a:ext cx="771816" cy="8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rkdown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751"/>
            <a:ext cx="9144000" cy="4930023"/>
          </a:xfrm>
          <a:prstGeom prst="rect">
            <a:avLst/>
          </a:prstGeom>
        </p:spPr>
      </p:pic>
      <p:pic>
        <p:nvPicPr>
          <p:cNvPr id="9" name="Picture 8" descr="rmarkd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0"/>
            <a:ext cx="771816" cy="8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55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rkdown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8" y="1282711"/>
            <a:ext cx="3110329" cy="4021799"/>
          </a:xfrm>
          <a:prstGeom prst="rect">
            <a:avLst/>
          </a:prstGeom>
        </p:spPr>
      </p:pic>
      <p:pic>
        <p:nvPicPr>
          <p:cNvPr id="8" name="Picture 7" descr="markdown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6" y="1282711"/>
            <a:ext cx="6231465" cy="4021799"/>
          </a:xfrm>
          <a:prstGeom prst="rect">
            <a:avLst/>
          </a:prstGeom>
        </p:spPr>
      </p:pic>
      <p:pic>
        <p:nvPicPr>
          <p:cNvPr id="12" name="Picture 11" descr="rmarkd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0"/>
            <a:ext cx="771816" cy="8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19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" y="3132667"/>
            <a:ext cx="9144001" cy="37253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-2" y="2028895"/>
            <a:ext cx="914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/>
                <a:cs typeface="Ubuntu"/>
              </a:rPr>
              <a:t>https://</a:t>
            </a:r>
            <a:r>
              <a:rPr lang="en-US" sz="2400" dirty="0" err="1">
                <a:latin typeface="Ubuntu"/>
                <a:cs typeface="Ubuntu"/>
              </a:rPr>
              <a:t>www.rstudio.com</a:t>
            </a:r>
            <a:r>
              <a:rPr lang="en-US" sz="2400" dirty="0">
                <a:latin typeface="Ubuntu"/>
                <a:cs typeface="Ubuntu"/>
              </a:rPr>
              <a:t>/</a:t>
            </a:r>
            <a:r>
              <a:rPr lang="en-US" sz="2400" dirty="0" err="1">
                <a:latin typeface="Ubuntu"/>
                <a:cs typeface="Ubuntu"/>
              </a:rPr>
              <a:t>wp</a:t>
            </a:r>
            <a:r>
              <a:rPr lang="en-US" sz="2400" dirty="0">
                <a:latin typeface="Ubuntu"/>
                <a:cs typeface="Ubuntu"/>
              </a:rPr>
              <a:t>-content/uploads/2015/02/</a:t>
            </a:r>
            <a:r>
              <a:rPr lang="en-US" sz="2400" dirty="0" err="1">
                <a:latin typeface="Ubuntu"/>
                <a:cs typeface="Ubuntu"/>
              </a:rPr>
              <a:t>rmarkdown-cheatsheet.pdf</a:t>
            </a:r>
            <a:endParaRPr lang="en-US" sz="2400" dirty="0" smtClean="0">
              <a:latin typeface="Ubuntu"/>
              <a:cs typeface="Ubuntu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1601096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Ubuntu"/>
                <a:cs typeface="Ubuntu"/>
              </a:rPr>
              <a:t>R Markdown </a:t>
            </a:r>
            <a:r>
              <a:rPr lang="en-US" sz="2400" b="1" dirty="0" err="1" smtClean="0">
                <a:solidFill>
                  <a:srgbClr val="000000"/>
                </a:solidFill>
                <a:latin typeface="Ubuntu"/>
                <a:cs typeface="Ubuntu"/>
              </a:rPr>
              <a:t>Cheatsheet</a:t>
            </a:r>
            <a:endParaRPr lang="en-US" sz="2400" b="1" dirty="0" smtClean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" y="2796957"/>
            <a:ext cx="9143995" cy="3959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2A9DDF"/>
                </a:solidFill>
                <a:latin typeface="Ubuntu"/>
                <a:cs typeface="Ubuntu"/>
              </a:rPr>
              <a:t>Big Idea:</a:t>
            </a:r>
            <a:r>
              <a:rPr lang="en-US" sz="3200" b="1" dirty="0" smtClean="0">
                <a:solidFill>
                  <a:srgbClr val="FFFFFF"/>
                </a:solidFill>
                <a:latin typeface="Ubuntu"/>
                <a:cs typeface="Ubuntu"/>
              </a:rPr>
              <a:t> R Markdown makes presenting your project quick and easy.</a:t>
            </a:r>
          </a:p>
          <a:p>
            <a:endParaRPr lang="en-US" sz="3200" b="1" dirty="0" smtClean="0">
              <a:solidFill>
                <a:srgbClr val="FFFFFF"/>
              </a:solidFill>
              <a:latin typeface="Ubuntu"/>
              <a:cs typeface="Ubuntu"/>
            </a:endParaRPr>
          </a:p>
          <a:p>
            <a:endParaRPr lang="en-US" sz="3200" b="1" dirty="0" smtClean="0">
              <a:solidFill>
                <a:srgbClr val="FFFFFF"/>
              </a:solidFill>
              <a:latin typeface="Ubuntu"/>
              <a:cs typeface="Ubuntu"/>
            </a:endParaRPr>
          </a:p>
          <a:p>
            <a:r>
              <a:rPr lang="en-US" sz="3200" b="1" dirty="0" smtClean="0">
                <a:solidFill>
                  <a:srgbClr val="FFFFFF"/>
                </a:solidFill>
                <a:latin typeface="Ubuntu"/>
                <a:cs typeface="Ubuntu"/>
              </a:rPr>
              <a:t>And, years later, it will help you remember why you wrote your code the way you did.</a:t>
            </a:r>
            <a:endParaRPr lang="en-US" sz="3200" dirty="0">
              <a:solidFill>
                <a:srgbClr val="FFFFFF"/>
              </a:solidFill>
              <a:latin typeface="Ubuntu"/>
              <a:cs typeface="Ubuntu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513" y="4499798"/>
            <a:ext cx="8913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Ubuntu"/>
                <a:cs typeface="Ubuntu"/>
              </a:rPr>
              <a:t>Your advisor will thank you.</a:t>
            </a:r>
          </a:p>
        </p:txBody>
      </p:sp>
      <p:pic>
        <p:nvPicPr>
          <p:cNvPr id="11" name="Picture 10" descr="rmarkd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0"/>
            <a:ext cx="771816" cy="8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0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3980467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83674" y="-20487"/>
            <a:ext cx="5396339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Ubuntu"/>
                <a:cs typeface="Ubuntu"/>
              </a:rPr>
              <a:t>Tool #4: R Shiny</a:t>
            </a:r>
            <a:endParaRPr lang="en-US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703" y="1149589"/>
            <a:ext cx="48331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Good as a learning or teaching tool, and good for sharing your work.</a:t>
            </a:r>
            <a:endParaRPr lang="en-US" sz="2400" dirty="0">
              <a:latin typeface="Ubuntu"/>
              <a:cs typeface="Ubuntu"/>
            </a:endParaRPr>
          </a:p>
        </p:txBody>
      </p:sp>
      <p:pic>
        <p:nvPicPr>
          <p:cNvPr id="6" name="Picture 5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5" y="2563311"/>
            <a:ext cx="3541823" cy="4104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71703" y="2503638"/>
            <a:ext cx="4833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Uses “reactive programming,” where code is written incorporate values from a range of possible user-provided inputs and </a:t>
            </a:r>
            <a:r>
              <a:rPr lang="en-US" sz="2400" b="1" dirty="0" smtClean="0">
                <a:latin typeface="Ubuntu"/>
                <a:cs typeface="Ubuntu"/>
              </a:rPr>
              <a:t>automatically update the outputs</a:t>
            </a:r>
            <a:r>
              <a:rPr lang="en-US" sz="2400" dirty="0" smtClean="0">
                <a:latin typeface="Ubuntu"/>
                <a:cs typeface="Ubuntu"/>
              </a:rPr>
              <a:t>.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1703" y="5045868"/>
            <a:ext cx="483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Easy to host online. </a:t>
            </a:r>
            <a:endParaRPr lang="en-US" sz="2400" dirty="0"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7165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3980467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68516" y="91437"/>
            <a:ext cx="48331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Shiny apps exist inside a dedicated directory that must include </a:t>
            </a:r>
            <a:r>
              <a:rPr lang="en-US" sz="2400" b="1" dirty="0" smtClean="0">
                <a:latin typeface="Ubuntu"/>
                <a:cs typeface="Ubuntu"/>
              </a:rPr>
              <a:t>at least these two files:</a:t>
            </a:r>
            <a:endParaRPr lang="en-US" sz="2400" b="1" dirty="0">
              <a:latin typeface="Ubuntu"/>
              <a:cs typeface="Ubuntu"/>
            </a:endParaRPr>
          </a:p>
        </p:txBody>
      </p:sp>
      <p:pic>
        <p:nvPicPr>
          <p:cNvPr id="6" name="Picture 5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5" y="2563311"/>
            <a:ext cx="3541823" cy="41048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14615" y="1182106"/>
            <a:ext cx="483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Ubuntu"/>
                <a:cs typeface="Ubuntu"/>
              </a:rPr>
              <a:t>u</a:t>
            </a:r>
            <a:r>
              <a:rPr lang="en-US" sz="2400" dirty="0" err="1" smtClean="0">
                <a:latin typeface="Ubuntu"/>
                <a:cs typeface="Ubuntu"/>
              </a:rPr>
              <a:t>i.R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14615" y="1596176"/>
            <a:ext cx="483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Ubuntu"/>
                <a:cs typeface="Ubuntu"/>
              </a:rPr>
              <a:t>s</a:t>
            </a:r>
            <a:r>
              <a:rPr lang="en-US" sz="2400" dirty="0" err="1" smtClean="0">
                <a:latin typeface="Ubuntu"/>
                <a:cs typeface="Ubuntu"/>
              </a:rPr>
              <a:t>erver.R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68516" y="2074180"/>
            <a:ext cx="4833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Or just a single file, </a:t>
            </a:r>
            <a:r>
              <a:rPr lang="en-US" sz="2400" b="1" dirty="0" err="1" smtClean="0">
                <a:latin typeface="Ubuntu"/>
                <a:cs typeface="Ubuntu"/>
              </a:rPr>
              <a:t>app.R</a:t>
            </a:r>
            <a:r>
              <a:rPr lang="en-US" sz="2400" dirty="0" smtClean="0">
                <a:latin typeface="Ubuntu"/>
                <a:cs typeface="Ubuntu"/>
              </a:rPr>
              <a:t>, that includes </a:t>
            </a:r>
            <a:r>
              <a:rPr lang="en-US" sz="2400" b="1" dirty="0" err="1" smtClean="0">
                <a:solidFill>
                  <a:srgbClr val="2A9DDF"/>
                </a:solidFill>
                <a:latin typeface="Ubuntu"/>
                <a:cs typeface="Ubuntu"/>
              </a:rPr>
              <a:t>ui</a:t>
            </a:r>
            <a:r>
              <a:rPr lang="en-US" sz="2400" dirty="0" smtClean="0">
                <a:solidFill>
                  <a:srgbClr val="2A9DDF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latin typeface="Ubuntu"/>
                <a:cs typeface="Ubuntu"/>
              </a:rPr>
              <a:t>and </a:t>
            </a:r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server</a:t>
            </a:r>
            <a:r>
              <a:rPr lang="en-US" sz="2400" dirty="0" smtClean="0">
                <a:solidFill>
                  <a:srgbClr val="2A9DDF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latin typeface="Ubuntu"/>
                <a:cs typeface="Ubuntu"/>
              </a:rPr>
              <a:t>objects.</a:t>
            </a:r>
            <a:endParaRPr lang="en-US" sz="2400" b="1" dirty="0">
              <a:latin typeface="Ubuntu"/>
              <a:cs typeface="Ubuntu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8516" y="3004455"/>
            <a:ext cx="4833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2A9DDF"/>
                </a:solidFill>
                <a:latin typeface="Ubuntu"/>
                <a:cs typeface="Ubuntu"/>
              </a:rPr>
              <a:t>ui</a:t>
            </a:r>
            <a:r>
              <a:rPr lang="en-US" sz="2400" dirty="0" smtClean="0">
                <a:solidFill>
                  <a:srgbClr val="2A9DDF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latin typeface="Ubuntu"/>
                <a:cs typeface="Ubuntu"/>
              </a:rPr>
              <a:t>defines the layout of the page that the user will see, including inputs (sliders, etc.) and outputs (plots, etc.)</a:t>
            </a:r>
            <a:endParaRPr lang="en-US" sz="2400" b="1" dirty="0">
              <a:latin typeface="Ubuntu"/>
              <a:cs typeface="Ubuntu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68516" y="4649891"/>
            <a:ext cx="4833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A9DDF"/>
                </a:solidFill>
                <a:latin typeface="Ubuntu"/>
                <a:cs typeface="Ubuntu"/>
              </a:rPr>
              <a:t>s</a:t>
            </a:r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erver</a:t>
            </a:r>
            <a:r>
              <a:rPr lang="en-US" sz="2400" dirty="0" smtClean="0">
                <a:solidFill>
                  <a:srgbClr val="2A9DDF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latin typeface="Ubuntu"/>
                <a:cs typeface="Ubuntu"/>
              </a:rPr>
              <a:t>is a function that accepts inputs from </a:t>
            </a:r>
            <a:r>
              <a:rPr lang="en-US" sz="2400" b="1" dirty="0" err="1" smtClean="0">
                <a:latin typeface="Ubuntu"/>
                <a:cs typeface="Ubuntu"/>
              </a:rPr>
              <a:t>ui</a:t>
            </a:r>
            <a:r>
              <a:rPr lang="en-US" sz="2400" dirty="0" smtClean="0">
                <a:latin typeface="Ubuntu"/>
                <a:cs typeface="Ubuntu"/>
              </a:rPr>
              <a:t> and returns whatever outputs the user is supposed to see.</a:t>
            </a:r>
            <a:endParaRPr lang="en-US" sz="2400" b="1" dirty="0"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834140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490"/>
            <a:ext cx="771816" cy="894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0490" y="1770801"/>
            <a:ext cx="530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Let’s make our own simple Shiny app.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124791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026439" y="-20487"/>
            <a:ext cx="5162225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Ubuntu"/>
                <a:cs typeface="Ubuntu"/>
              </a:rPr>
              <a:t>w</a:t>
            </a:r>
            <a:r>
              <a:rPr lang="en-US" b="1" dirty="0" smtClean="0">
                <a:latin typeface="Ubuntu"/>
                <a:cs typeface="Ubuntu"/>
              </a:rPr>
              <a:t>hat is R?</a:t>
            </a:r>
            <a:endParaRPr lang="en-US" dirty="0">
              <a:latin typeface="Ubuntu"/>
              <a:cs typeface="Ubuntu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20487"/>
            <a:ext cx="4035548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71823" y="1106914"/>
            <a:ext cx="350165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R is a programming language for statistics and graphing.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1823" y="2373904"/>
            <a:ext cx="47181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We interact with R through an Interactive Development Environment (IDE) called </a:t>
            </a:r>
            <a:r>
              <a:rPr lang="en-US" sz="2400" b="1" dirty="0" err="1" smtClean="0">
                <a:solidFill>
                  <a:srgbClr val="2A9DDF"/>
                </a:solidFill>
                <a:latin typeface="Ubuntu"/>
                <a:cs typeface="Ubuntu"/>
              </a:rPr>
              <a:t>RStudio</a:t>
            </a:r>
            <a:r>
              <a:rPr lang="en-US" sz="2400" dirty="0" smtClean="0">
                <a:latin typeface="Ubuntu"/>
                <a:cs typeface="Ubuntu"/>
              </a:rPr>
              <a:t>, which has many features to make coding easier.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08661"/>
            <a:ext cx="4037955" cy="3046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Last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login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: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Mon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Feb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12 23:24:44 on ttys000</a:t>
            </a:r>
          </a:p>
          <a:p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Patricks-MacBook-Pro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:~ pmckenz1$ R</a:t>
            </a:r>
          </a:p>
          <a:p>
            <a:endParaRPr lang="fi-FI" sz="8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R version 3.3.2 (2016-10-31) -- "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Sincere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Pumpkin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Patch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"</a:t>
            </a:r>
          </a:p>
          <a:p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Copyright (C) 2016 The R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Foundation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for Statistical Computing</a:t>
            </a:r>
          </a:p>
          <a:p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Platform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: x86_64-apple-darwin13.4.0 (64-bit)</a:t>
            </a:r>
          </a:p>
          <a:p>
            <a:endParaRPr lang="fi-FI" sz="8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R is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free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software and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comes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with ABSOLUTELY NO WARRANTY.</a:t>
            </a:r>
          </a:p>
          <a:p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You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are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welcome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to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redistribute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it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under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certain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conditions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.</a:t>
            </a:r>
          </a:p>
          <a:p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Type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'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license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()'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or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'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licence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()' for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distribution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details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.</a:t>
            </a:r>
          </a:p>
          <a:p>
            <a:endParaRPr lang="fi-FI" sz="8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 Natural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language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support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but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running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in an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English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locale</a:t>
            </a:r>
            <a:endParaRPr lang="fi-FI" sz="8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endParaRPr lang="fi-FI" sz="8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R is a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collaborative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project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with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many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contributors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.</a:t>
            </a:r>
          </a:p>
          <a:p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Type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'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contributors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()' for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more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information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and</a:t>
            </a:r>
          </a:p>
          <a:p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'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citation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()' on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how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to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cite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R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or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R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packages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in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publications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.</a:t>
            </a:r>
          </a:p>
          <a:p>
            <a:endParaRPr lang="fi-FI" sz="8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Type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'demo()' for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some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demos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, 'help()' for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on-line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help,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or</a:t>
            </a:r>
            <a:endParaRPr lang="fi-FI" sz="8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'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help.start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()' for an HTML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browser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interface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to help.</a:t>
            </a:r>
          </a:p>
          <a:p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Type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'q()' to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quit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R.</a:t>
            </a:r>
          </a:p>
          <a:p>
            <a:endParaRPr lang="fi-FI" sz="8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[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Previously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saved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workspace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fi-FI" sz="800" dirty="0" err="1">
                <a:solidFill>
                  <a:schemeClr val="bg1"/>
                </a:solidFill>
                <a:latin typeface="Menlo Regular"/>
                <a:cs typeface="Menlo Regular"/>
              </a:rPr>
              <a:t>restored</a:t>
            </a:r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]</a:t>
            </a:r>
          </a:p>
          <a:p>
            <a:endParaRPr lang="fi-FI" sz="8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r>
              <a:rPr lang="fi-FI" sz="800" dirty="0">
                <a:solidFill>
                  <a:schemeClr val="bg1"/>
                </a:solidFill>
                <a:latin typeface="Menlo Regular"/>
                <a:cs typeface="Menlo Regular"/>
              </a:rPr>
              <a:t>&gt; </a:t>
            </a:r>
          </a:p>
        </p:txBody>
      </p:sp>
      <p:pic>
        <p:nvPicPr>
          <p:cNvPr id="7" name="Picture 6" descr="RStudio-Logo-Blue-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23" y="4606991"/>
            <a:ext cx="3720917" cy="1306042"/>
          </a:xfrm>
          <a:prstGeom prst="rect">
            <a:avLst/>
          </a:prstGeom>
        </p:spPr>
      </p:pic>
      <p:pic>
        <p:nvPicPr>
          <p:cNvPr id="9" name="Picture 8" descr="Screen Shot 2018-02-13 at 1.0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" y="3523751"/>
            <a:ext cx="3813628" cy="27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3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490"/>
            <a:ext cx="771816" cy="894510"/>
          </a:xfrm>
          <a:prstGeom prst="rect">
            <a:avLst/>
          </a:prstGeom>
        </p:spPr>
      </p:pic>
      <p:pic>
        <p:nvPicPr>
          <p:cNvPr id="2" name="Picture 1" descr="shiny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05" y="360363"/>
            <a:ext cx="1981200" cy="1803400"/>
          </a:xfrm>
          <a:prstGeom prst="rect">
            <a:avLst/>
          </a:prstGeom>
        </p:spPr>
      </p:pic>
      <p:pic>
        <p:nvPicPr>
          <p:cNvPr id="3" name="Picture 2" descr="shiny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25" y="2338388"/>
            <a:ext cx="5969000" cy="302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12882" y="713173"/>
            <a:ext cx="5304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We’ll use a single file application type for simplicity. For more complicated apps, it’s cleaner to use the two separate files.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319" y="5342210"/>
            <a:ext cx="6516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This creates a folder with our application name inside the designated directory.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85002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490"/>
            <a:ext cx="771816" cy="894510"/>
          </a:xfrm>
          <a:prstGeom prst="rect">
            <a:avLst/>
          </a:prstGeom>
        </p:spPr>
      </p:pic>
      <p:pic>
        <p:nvPicPr>
          <p:cNvPr id="6" name="Picture 5" descr="shiny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8" y="0"/>
            <a:ext cx="73025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8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490"/>
            <a:ext cx="771816" cy="894510"/>
          </a:xfrm>
          <a:prstGeom prst="rect">
            <a:avLst/>
          </a:prstGeom>
        </p:spPr>
      </p:pic>
      <p:pic>
        <p:nvPicPr>
          <p:cNvPr id="2" name="Picture 1" descr="shiny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8" y="101599"/>
            <a:ext cx="4686300" cy="455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35569" y="172142"/>
            <a:ext cx="3286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2A9DDF"/>
                </a:solidFill>
                <a:latin typeface="Ubuntu"/>
                <a:cs typeface="Ubuntu"/>
              </a:rPr>
              <a:t>u</a:t>
            </a:r>
            <a:r>
              <a:rPr lang="en-US" sz="2400" b="1" dirty="0" err="1" smtClean="0">
                <a:solidFill>
                  <a:srgbClr val="2A9DDF"/>
                </a:solidFill>
                <a:latin typeface="Ubuntu"/>
                <a:cs typeface="Ubuntu"/>
              </a:rPr>
              <a:t>i</a:t>
            </a:r>
            <a:r>
              <a:rPr lang="en-US" sz="2400" b="1" dirty="0" smtClean="0">
                <a:solidFill>
                  <a:schemeClr val="bg1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defines what the app user will see.</a:t>
            </a:r>
            <a:endParaRPr lang="en-US" sz="2400" b="1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2793" y="1498987"/>
            <a:ext cx="328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This app will 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have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: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35569" y="1962303"/>
            <a:ext cx="3927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title </a:t>
            </a:r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panel labeled “Old Faithful Geyser Data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”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5568" y="2827517"/>
            <a:ext cx="400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sidebar with a single slider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5569" y="3320616"/>
            <a:ext cx="4008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p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anel to plot outputs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cxnSp>
        <p:nvCxnSpPr>
          <p:cNvPr id="12" name="Straight Connector 11"/>
          <p:cNvCxnSpPr>
            <a:endCxn id="13" idx="5"/>
          </p:cNvCxnSpPr>
          <p:nvPr/>
        </p:nvCxnSpPr>
        <p:spPr>
          <a:xfrm flipH="1" flipV="1">
            <a:off x="3334942" y="1012483"/>
            <a:ext cx="1714903" cy="1289392"/>
          </a:xfrm>
          <a:prstGeom prst="line">
            <a:avLst/>
          </a:prstGeom>
          <a:ln>
            <a:solidFill>
              <a:srgbClr val="2A9D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-1" y="714375"/>
            <a:ext cx="3907129" cy="349255"/>
          </a:xfrm>
          <a:prstGeom prst="ellipse">
            <a:avLst/>
          </a:prstGeom>
          <a:noFill/>
          <a:ln w="25400">
            <a:solidFill>
              <a:srgbClr val="2A9DD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4078204" y="2301875"/>
            <a:ext cx="971641" cy="755652"/>
          </a:xfrm>
          <a:prstGeom prst="line">
            <a:avLst/>
          </a:prstGeom>
          <a:ln>
            <a:solidFill>
              <a:srgbClr val="2A9D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70596" y="1405921"/>
            <a:ext cx="2365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2A9DDF"/>
                </a:solidFill>
                <a:latin typeface="Ubuntu"/>
                <a:cs typeface="Ubuntu"/>
              </a:rPr>
              <a:t>}</a:t>
            </a:r>
            <a:endParaRPr lang="en-US" sz="9600" dirty="0">
              <a:solidFill>
                <a:srgbClr val="2A9DDF"/>
              </a:solidFill>
              <a:latin typeface="Ubuntu"/>
              <a:cs typeface="Ubuntu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4210749" y="3551449"/>
            <a:ext cx="839096" cy="337074"/>
          </a:xfrm>
          <a:prstGeom prst="line">
            <a:avLst/>
          </a:prstGeom>
          <a:ln>
            <a:solidFill>
              <a:srgbClr val="2A9DD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59938" y="3359199"/>
            <a:ext cx="236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2A9DDF"/>
                </a:solidFill>
                <a:latin typeface="Ubuntu"/>
                <a:cs typeface="Ubuntu"/>
              </a:rPr>
              <a:t>}</a:t>
            </a:r>
            <a:endParaRPr lang="en-US" sz="5400" dirty="0">
              <a:solidFill>
                <a:srgbClr val="2A9DDF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20283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hiny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3" y="384328"/>
            <a:ext cx="5068947" cy="2346325"/>
          </a:xfrm>
          <a:prstGeom prst="rect">
            <a:avLst/>
          </a:prstGeom>
        </p:spPr>
      </p:pic>
      <p:pic>
        <p:nvPicPr>
          <p:cNvPr id="4" name="Picture 3" descr="shin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490"/>
            <a:ext cx="771816" cy="894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26081" y="172142"/>
            <a:ext cx="3286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server</a:t>
            </a:r>
            <a:r>
              <a:rPr lang="en-US" sz="2400" b="1" dirty="0" smtClean="0">
                <a:solidFill>
                  <a:schemeClr val="bg1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is a function that takes user inputs and returns what the user should see.</a:t>
            </a:r>
            <a:endParaRPr lang="en-US" sz="2400" b="1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26081" y="1741802"/>
            <a:ext cx="32861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T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he input here is the value from the “bins” slider. </a:t>
            </a:r>
            <a:endParaRPr lang="en-US" sz="2400" b="1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26081" y="2934877"/>
            <a:ext cx="3286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Ubuntu"/>
                <a:cs typeface="Ubuntu"/>
              </a:rPr>
              <a:t>T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he output plot is saved to an output list object with the name </a:t>
            </a:r>
            <a:r>
              <a:rPr lang="en-US" sz="2400" b="1" dirty="0" err="1" smtClean="0">
                <a:solidFill>
                  <a:srgbClr val="2A9DDF"/>
                </a:solidFill>
                <a:latin typeface="Ubuntu"/>
                <a:cs typeface="Ubuntu"/>
              </a:rPr>
              <a:t>distPlot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. </a:t>
            </a:r>
            <a:endParaRPr lang="en-US" sz="2400" b="1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26081" y="4571589"/>
            <a:ext cx="3286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2A9DDF"/>
                </a:solidFill>
                <a:latin typeface="Ubuntu"/>
                <a:cs typeface="Ubuntu"/>
              </a:rPr>
              <a:t>distPlot</a:t>
            </a:r>
            <a:r>
              <a:rPr lang="en-US" sz="2400" dirty="0" smtClean="0">
                <a:solidFill>
                  <a:srgbClr val="2A9DDF"/>
                </a:solidFill>
                <a:latin typeface="Ubuntu"/>
                <a:cs typeface="Ubuntu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is what is plotted on the </a:t>
            </a:r>
            <a:r>
              <a:rPr lang="en-US" sz="2400" dirty="0" err="1" smtClean="0">
                <a:solidFill>
                  <a:schemeClr val="bg1"/>
                </a:solidFill>
                <a:latin typeface="Ubuntu"/>
                <a:cs typeface="Ubuntu"/>
              </a:rPr>
              <a:t>ui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 (as we defined in the previous slide).</a:t>
            </a:r>
            <a:endParaRPr lang="en-US" sz="2400" b="1" dirty="0">
              <a:solidFill>
                <a:schemeClr val="bg1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53180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490"/>
            <a:ext cx="771816" cy="894510"/>
          </a:xfrm>
          <a:prstGeom prst="rect">
            <a:avLst/>
          </a:prstGeom>
        </p:spPr>
      </p:pic>
      <p:pic>
        <p:nvPicPr>
          <p:cNvPr id="2" name="Picture 1" descr="shiny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66" y="31742"/>
            <a:ext cx="3926577" cy="3180079"/>
          </a:xfrm>
          <a:prstGeom prst="rect">
            <a:avLst/>
          </a:prstGeom>
        </p:spPr>
      </p:pic>
      <p:pic>
        <p:nvPicPr>
          <p:cNvPr id="6" name="Picture 5" descr="shiny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41" y="3230565"/>
            <a:ext cx="3396415" cy="31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9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490"/>
            <a:ext cx="771816" cy="894510"/>
          </a:xfrm>
          <a:prstGeom prst="rect">
            <a:avLst/>
          </a:prstGeom>
        </p:spPr>
      </p:pic>
      <p:pic>
        <p:nvPicPr>
          <p:cNvPr id="3" name="Picture 2" descr="shiny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903"/>
            <a:ext cx="9144000" cy="388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9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68784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490"/>
            <a:ext cx="771816" cy="894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5938" y="1770801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Let’s look at a few examples (not in this presentation file)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97585" y="3244334"/>
            <a:ext cx="4148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A9DDF"/>
                </a:solidFill>
              </a:rPr>
              <a:t>https://pmckenz1.shinyapps.io/</a:t>
            </a:r>
            <a:r>
              <a:rPr lang="en-US" dirty="0" err="1">
                <a:solidFill>
                  <a:srgbClr val="2A9DDF"/>
                </a:solidFill>
              </a:rPr>
              <a:t>loghelper</a:t>
            </a:r>
            <a:r>
              <a:rPr lang="en-US" dirty="0">
                <a:solidFill>
                  <a:srgbClr val="2A9DDF"/>
                </a:solidFill>
              </a:rPr>
              <a:t>/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1124" y="3603636"/>
            <a:ext cx="6326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A9DDF"/>
                </a:solidFill>
              </a:rPr>
              <a:t>https://pmckenz1.shinyapps.io/</a:t>
            </a:r>
            <a:r>
              <a:rPr lang="en-US" dirty="0" err="1">
                <a:solidFill>
                  <a:srgbClr val="2A9DDF"/>
                </a:solidFill>
              </a:rPr>
              <a:t>Deterministic_Mutualism_Model</a:t>
            </a:r>
            <a:r>
              <a:rPr lang="en-US" dirty="0">
                <a:solidFill>
                  <a:srgbClr val="2A9DDF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40069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9" y="5963490"/>
            <a:ext cx="771816" cy="8945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2" y="3132667"/>
            <a:ext cx="9144001" cy="372533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" y="719207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/>
                <a:cs typeface="Ubuntu"/>
              </a:rPr>
              <a:t>http://</a:t>
            </a:r>
            <a:r>
              <a:rPr lang="en-US" sz="2400" dirty="0" err="1">
                <a:latin typeface="Ubuntu"/>
                <a:cs typeface="Ubuntu"/>
              </a:rPr>
              <a:t>shiny.rstudio.com</a:t>
            </a:r>
            <a:r>
              <a:rPr lang="en-US" sz="2400" dirty="0">
                <a:latin typeface="Ubuntu"/>
                <a:cs typeface="Ubuntu"/>
              </a:rPr>
              <a:t>/images/shiny-</a:t>
            </a:r>
            <a:r>
              <a:rPr lang="en-US" sz="2400" dirty="0" err="1">
                <a:latin typeface="Ubuntu"/>
                <a:cs typeface="Ubuntu"/>
              </a:rPr>
              <a:t>cheatsheet.pdf</a:t>
            </a:r>
            <a:endParaRPr lang="en-US" sz="2400" dirty="0" smtClean="0">
              <a:latin typeface="Ubuntu"/>
              <a:cs typeface="Ubuntu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29140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Ubuntu"/>
                <a:cs typeface="Ubuntu"/>
              </a:rPr>
              <a:t>R Shiny </a:t>
            </a:r>
            <a:r>
              <a:rPr lang="en-US" sz="2400" b="1" dirty="0" err="1" smtClean="0">
                <a:solidFill>
                  <a:srgbClr val="000000"/>
                </a:solidFill>
                <a:latin typeface="Ubuntu"/>
                <a:cs typeface="Ubuntu"/>
              </a:rPr>
              <a:t>Cheatsheet</a:t>
            </a:r>
            <a:endParaRPr lang="en-US" sz="2400" b="1" dirty="0" smtClean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2" y="3132667"/>
            <a:ext cx="9143995" cy="13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2A9DDF"/>
                </a:solidFill>
                <a:latin typeface="Ubuntu"/>
                <a:cs typeface="Ubuntu"/>
              </a:rPr>
              <a:t>Big Idea:</a:t>
            </a:r>
            <a:r>
              <a:rPr lang="en-US" sz="3200" b="1" dirty="0" smtClean="0">
                <a:solidFill>
                  <a:srgbClr val="FFFFFF"/>
                </a:solidFill>
                <a:latin typeface="Ubuntu"/>
                <a:cs typeface="Ubuntu"/>
              </a:rPr>
              <a:t> R Shiny is good for making your work accessible to others.</a:t>
            </a:r>
            <a:endParaRPr lang="en-US" sz="3200" dirty="0">
              <a:solidFill>
                <a:srgbClr val="FFFFFF"/>
              </a:solidFill>
              <a:latin typeface="Ubuntu"/>
              <a:cs typeface="Ubuntu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" y="1822507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Ubuntu"/>
                <a:cs typeface="Ubuntu"/>
              </a:rPr>
              <a:t>https://</a:t>
            </a:r>
            <a:r>
              <a:rPr lang="en-US" sz="2400" dirty="0" err="1">
                <a:latin typeface="Ubuntu"/>
                <a:cs typeface="Ubuntu"/>
              </a:rPr>
              <a:t>shiny.rstudio.com</a:t>
            </a:r>
            <a:r>
              <a:rPr lang="en-US" sz="2400" dirty="0">
                <a:latin typeface="Ubuntu"/>
                <a:cs typeface="Ubuntu"/>
              </a:rPr>
              <a:t>/gallery/</a:t>
            </a:r>
            <a:endParaRPr lang="en-US" sz="2400" dirty="0" smtClean="0">
              <a:latin typeface="Ubuntu"/>
              <a:cs typeface="Ubuntu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" y="1394708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Ubuntu"/>
                <a:cs typeface="Ubuntu"/>
              </a:rPr>
              <a:t>R Shiny Gallery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2" y="4293119"/>
            <a:ext cx="9143995" cy="1383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2A9DDF"/>
                </a:solidFill>
                <a:latin typeface="Ubuntu"/>
                <a:cs typeface="Ubuntu"/>
              </a:rPr>
              <a:t>Particularly good as a learning tool.</a:t>
            </a:r>
            <a:endParaRPr lang="en-US" sz="3200" dirty="0">
              <a:solidFill>
                <a:srgbClr val="FFFFFF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89445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3980467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583674" y="-20487"/>
            <a:ext cx="5396339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Ubuntu"/>
                <a:cs typeface="Ubuntu"/>
              </a:rPr>
              <a:t>Conclusion</a:t>
            </a:r>
            <a:endParaRPr lang="en-US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16483" y="1178932"/>
            <a:ext cx="483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Disclaimer first: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6825" y="1553953"/>
            <a:ext cx="4194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buntu"/>
                <a:cs typeface="Ubuntu"/>
              </a:rPr>
              <a:t>n</a:t>
            </a:r>
            <a:r>
              <a:rPr lang="en-US" sz="2400" dirty="0" smtClean="0">
                <a:latin typeface="Ubuntu"/>
                <a:cs typeface="Ubuntu"/>
              </a:rPr>
              <a:t>othing here is always best for the job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6483" y="2592096"/>
            <a:ext cx="522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But using these can reinforce </a:t>
            </a:r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best practices</a:t>
            </a:r>
            <a:r>
              <a:rPr lang="en-US" sz="2400" dirty="0" smtClean="0">
                <a:latin typeface="Ubuntu"/>
                <a:cs typeface="Ubuntu"/>
              </a:rPr>
              <a:t> of coding for science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825" y="3485082"/>
            <a:ext cx="350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Ubuntu"/>
                <a:cs typeface="Ubuntu"/>
              </a:rPr>
              <a:t>Organization</a:t>
            </a:r>
            <a:endParaRPr lang="en-US" sz="2400" b="1" dirty="0">
              <a:latin typeface="Ubuntu"/>
              <a:cs typeface="Ubuntu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6825" y="4772559"/>
            <a:ext cx="471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Ubuntu"/>
                <a:cs typeface="Ubuntu"/>
              </a:rPr>
              <a:t>Accessibility</a:t>
            </a:r>
            <a:endParaRPr lang="en-US" sz="2400" b="1" dirty="0">
              <a:latin typeface="Ubuntu"/>
              <a:cs typeface="Ubuntu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6825" y="3909365"/>
            <a:ext cx="350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Ubuntu"/>
                <a:cs typeface="Ubuntu"/>
              </a:rPr>
              <a:t>Readability</a:t>
            </a:r>
            <a:endParaRPr lang="en-US" sz="2400" b="1" dirty="0">
              <a:latin typeface="Ubuntu"/>
              <a:cs typeface="Ubuntu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16825" y="4345067"/>
            <a:ext cx="350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Ubuntu"/>
                <a:cs typeface="Ubuntu"/>
              </a:rPr>
              <a:t>Reproducibility</a:t>
            </a:r>
            <a:endParaRPr lang="en-US" sz="2400" b="1" dirty="0">
              <a:latin typeface="Ubuntu"/>
              <a:cs typeface="Ubuntu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3145" y="2078108"/>
            <a:ext cx="2085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R Projects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R Packages</a:t>
            </a:r>
            <a:endParaRPr lang="en-US" sz="2400" dirty="0" smtClean="0">
              <a:solidFill>
                <a:schemeClr val="bg1"/>
              </a:solidFill>
              <a:latin typeface="Ubuntu"/>
              <a:cs typeface="Ubuntu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R Markdown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R Shiny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6483" y="5374143"/>
            <a:ext cx="4833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There are Python equivalents of everything here</a:t>
            </a:r>
          </a:p>
        </p:txBody>
      </p:sp>
    </p:spTree>
    <p:extLst>
      <p:ext uri="{BB962C8B-B14F-4D97-AF65-F5344CB8AC3E}">
        <p14:creationId xmlns:p14="http://schemas.microsoft.com/office/powerpoint/2010/main" val="2519808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20487"/>
            <a:ext cx="9143999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96900" y="2176312"/>
            <a:ext cx="33763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Scripting and console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7870" y="2698685"/>
            <a:ext cx="3048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Run code line-by-line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6020" y="3239286"/>
            <a:ext cx="48832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Built-in plotting and help features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24306" y="3772931"/>
            <a:ext cx="5223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Tracking of environmental variables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91" y="4325834"/>
            <a:ext cx="93193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2A9DDF"/>
                </a:solidFill>
                <a:latin typeface="Ubuntu"/>
                <a:cs typeface="Ubuntu"/>
              </a:rPr>
              <a:t>And more: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 R projects, R Markdown, R Shiny, and easy R packages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pic>
        <p:nvPicPr>
          <p:cNvPr id="11" name="Picture 10" descr="RStudio-Logo-Blue-G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86" y="767835"/>
            <a:ext cx="3720917" cy="130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2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4171823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88128" y="15621"/>
            <a:ext cx="3313230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Ubuntu"/>
                <a:cs typeface="Ubuntu"/>
              </a:rPr>
              <a:t>t</a:t>
            </a:r>
            <a:r>
              <a:rPr lang="en-US" b="1" dirty="0" smtClean="0">
                <a:solidFill>
                  <a:schemeClr val="bg1"/>
                </a:solidFill>
                <a:latin typeface="Ubuntu"/>
                <a:cs typeface="Ubuntu"/>
              </a:rPr>
              <a:t>o success</a:t>
            </a:r>
            <a:endParaRPr lang="en-US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160" y="1143022"/>
            <a:ext cx="350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Organization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6160" y="2430499"/>
            <a:ext cx="4718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Accessibility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pic>
        <p:nvPicPr>
          <p:cNvPr id="2" name="Picture 1" descr="k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5854">
            <a:off x="184366" y="101360"/>
            <a:ext cx="972333" cy="10482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6160" y="1567305"/>
            <a:ext cx="350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Readability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6160" y="2003007"/>
            <a:ext cx="350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Reproducibility</a:t>
            </a:r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748" y="1018877"/>
            <a:ext cx="13401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0" dirty="0" smtClean="0">
                <a:solidFill>
                  <a:schemeClr val="bg1"/>
                </a:solidFill>
                <a:latin typeface="Menlo Regular"/>
                <a:cs typeface="Menlo Regular"/>
              </a:rPr>
              <a:t>{</a:t>
            </a:r>
            <a:endParaRPr lang="fi-FI" sz="12000" dirty="0">
              <a:solidFill>
                <a:schemeClr val="bg1"/>
              </a:solidFill>
              <a:latin typeface="Menlo Regular"/>
              <a:cs typeface="Menlo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77811" y="869998"/>
            <a:ext cx="3501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Can you find your code from 2 years ago?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77811" y="1890245"/>
            <a:ext cx="3501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Is your old code still useful to you?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77811" y="2966912"/>
            <a:ext cx="3501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Is your code easy to understand?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7811" y="3981151"/>
            <a:ext cx="3501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Can others find and use your code?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7811" y="4950499"/>
            <a:ext cx="3501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Can your mom use your code?</a:t>
            </a:r>
            <a:endParaRPr lang="en-US" sz="2400" dirty="0"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65621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9144001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413" y="2633815"/>
            <a:ext cx="9401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Everything happens 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in the context </a:t>
            </a:r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of a “self-contained project”</a:t>
            </a:r>
            <a:endParaRPr lang="en-US" sz="2400" dirty="0" smtClean="0">
              <a:solidFill>
                <a:schemeClr val="bg1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02252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4171823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310871" y="-20487"/>
            <a:ext cx="3313230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Ubuntu"/>
                <a:cs typeface="Ubuntu"/>
              </a:rPr>
              <a:t>organization</a:t>
            </a:r>
            <a:endParaRPr lang="en-US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7014" y="1221894"/>
            <a:ext cx="64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Ubuntu"/>
                <a:cs typeface="Ubuntu"/>
              </a:rPr>
              <a:t>R</a:t>
            </a:r>
            <a:endParaRPr lang="en-US" sz="2400" b="1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815" y="725439"/>
            <a:ext cx="3501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Ubuntu"/>
                <a:cs typeface="Ubuntu"/>
              </a:rPr>
              <a:t>m</a:t>
            </a:r>
            <a:r>
              <a:rPr lang="en-US" sz="2400" b="1" dirty="0" err="1" smtClean="0">
                <a:solidFill>
                  <a:schemeClr val="bg1"/>
                </a:solidFill>
                <a:latin typeface="Ubuntu"/>
                <a:cs typeface="Ubuntu"/>
              </a:rPr>
              <a:t>y_project</a:t>
            </a:r>
            <a:endParaRPr lang="en-US" sz="2400" b="1" dirty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10871" y="1150565"/>
            <a:ext cx="483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Use a consistent file structure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10871" y="2002180"/>
            <a:ext cx="483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Keep a directory for each project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0871" y="2899547"/>
            <a:ext cx="4143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Keep a </a:t>
            </a:r>
            <a:r>
              <a:rPr lang="en-US" sz="2400" b="1" dirty="0" err="1" smtClean="0">
                <a:solidFill>
                  <a:srgbClr val="2A9DDF"/>
                </a:solidFill>
                <a:latin typeface="Ubuntu"/>
                <a:cs typeface="Ubuntu"/>
              </a:rPr>
              <a:t>README.txt</a:t>
            </a:r>
            <a:r>
              <a:rPr lang="en-US" sz="2400" dirty="0" smtClean="0">
                <a:latin typeface="Ubuntu"/>
                <a:cs typeface="Ubuntu"/>
              </a:rPr>
              <a:t> file with every project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97013" y="1631374"/>
            <a:ext cx="759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Ubuntu"/>
                <a:cs typeface="Ubuntu"/>
              </a:rPr>
              <a:t>d</a:t>
            </a:r>
            <a:r>
              <a:rPr lang="en-US" sz="2400" b="1" dirty="0" err="1" smtClean="0">
                <a:solidFill>
                  <a:schemeClr val="bg1"/>
                </a:solidFill>
                <a:latin typeface="Ubuntu"/>
                <a:cs typeface="Ubuntu"/>
              </a:rPr>
              <a:t>at</a:t>
            </a:r>
            <a:endParaRPr lang="en-US" sz="2400" b="1" dirty="0" smtClean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7014" y="2807047"/>
            <a:ext cx="26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Ubuntu"/>
                <a:cs typeface="Ubuntu"/>
              </a:rPr>
              <a:t>m</a:t>
            </a:r>
            <a:r>
              <a:rPr lang="en-US" sz="2400" dirty="0" err="1" smtClean="0">
                <a:solidFill>
                  <a:schemeClr val="bg1"/>
                </a:solidFill>
                <a:latin typeface="Ubuntu"/>
                <a:cs typeface="Ubuntu"/>
              </a:rPr>
              <a:t>y_project.Rproj</a:t>
            </a:r>
            <a:endParaRPr lang="en-US" sz="2400" dirty="0" smtClean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97014" y="2416357"/>
            <a:ext cx="26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Ubuntu"/>
                <a:cs typeface="Ubuntu"/>
              </a:rPr>
              <a:t>programs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97014" y="2025361"/>
            <a:ext cx="26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Ubuntu"/>
                <a:cs typeface="Ubuntu"/>
              </a:rPr>
              <a:t>e</a:t>
            </a:r>
            <a:r>
              <a:rPr lang="en-US" sz="2400" b="1" dirty="0" err="1" smtClean="0">
                <a:solidFill>
                  <a:schemeClr val="bg1"/>
                </a:solidFill>
                <a:latin typeface="Ubuntu"/>
                <a:cs typeface="Ubuntu"/>
              </a:rPr>
              <a:t>xtra_files</a:t>
            </a:r>
            <a:endParaRPr lang="en-US" sz="2400" b="1" dirty="0" smtClean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97014" y="3268879"/>
            <a:ext cx="2634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Ubuntu"/>
                <a:cs typeface="Ubuntu"/>
              </a:rPr>
              <a:t>README.txt</a:t>
            </a:r>
            <a:endParaRPr lang="en-US" sz="2400" dirty="0" smtClean="0">
              <a:solidFill>
                <a:schemeClr val="bg1"/>
              </a:solidFill>
              <a:latin typeface="Ubuntu"/>
              <a:cs typeface="Ubuntu"/>
            </a:endParaRPr>
          </a:p>
        </p:txBody>
      </p:sp>
      <p:sp>
        <p:nvSpPr>
          <p:cNvPr id="3" name="Bent Arrow 2"/>
          <p:cNvSpPr/>
          <p:nvPr/>
        </p:nvSpPr>
        <p:spPr>
          <a:xfrm rot="10800000" flipH="1">
            <a:off x="626275" y="1187490"/>
            <a:ext cx="486529" cy="389950"/>
          </a:xfrm>
          <a:prstGeom prst="ben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9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-20487"/>
            <a:ext cx="3980467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62734" y="-72672"/>
            <a:ext cx="6753261" cy="1170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Ubuntu"/>
                <a:cs typeface="Ubuntu"/>
              </a:rPr>
              <a:t>Tool #1: R projects</a:t>
            </a:r>
            <a:endParaRPr lang="en-US" dirty="0">
              <a:solidFill>
                <a:srgbClr val="000000"/>
              </a:solidFill>
              <a:latin typeface="Ubuntu"/>
              <a:cs typeface="Ubuntu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02119" y="1046195"/>
            <a:ext cx="4833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Incredibly simple. 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89099" y="1473070"/>
            <a:ext cx="483312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400" dirty="0" smtClean="0">
                <a:latin typeface="Ubuntu"/>
                <a:cs typeface="Ubuntu"/>
              </a:rPr>
              <a:t>Default working domain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latin typeface="Ubuntu"/>
                <a:cs typeface="Ubuntu"/>
              </a:rPr>
              <a:t>Default files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latin typeface="Ubuntu"/>
                <a:cs typeface="Ubuntu"/>
              </a:rPr>
              <a:t>Self-contained workspace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02119" y="3120984"/>
            <a:ext cx="4143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Ubuntu"/>
                <a:cs typeface="Ubuntu"/>
              </a:rPr>
              <a:t>Implications?</a:t>
            </a:r>
            <a:endParaRPr lang="en-US" sz="2400" dirty="0">
              <a:latin typeface="Ubuntu"/>
              <a:cs typeface="Ubuntu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89099" y="3600044"/>
            <a:ext cx="4509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Ubuntu"/>
                <a:cs typeface="Ubuntu"/>
              </a:rPr>
              <a:t>M</a:t>
            </a:r>
            <a:r>
              <a:rPr lang="en-US" sz="2400" b="1" dirty="0" smtClean="0">
                <a:latin typeface="Ubuntu"/>
                <a:cs typeface="Ubuntu"/>
              </a:rPr>
              <a:t>akes it easy to bounce between multiple projects.</a:t>
            </a:r>
            <a:endParaRPr lang="en-US" sz="2400" b="1" dirty="0">
              <a:latin typeface="Ubuntu"/>
              <a:cs typeface="Ubuntu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89099" y="4519809"/>
            <a:ext cx="4509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Ubuntu"/>
                <a:cs typeface="Ubuntu"/>
              </a:rPr>
              <a:t>Encourages you to write code using local working directory.</a:t>
            </a:r>
            <a:endParaRPr lang="en-US" sz="2400" b="1" dirty="0">
              <a:latin typeface="Ubuntu"/>
              <a:cs typeface="Ubuntu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0729" y="530258"/>
            <a:ext cx="3733883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An R project is just a way to save your work.</a:t>
            </a:r>
          </a:p>
          <a:p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Rather than opening R files one-by-one from different places, open them within an R project.</a:t>
            </a:r>
          </a:p>
          <a:p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Your previously open files will be restored when you go back to work.</a:t>
            </a:r>
          </a:p>
          <a:p>
            <a:endParaRPr lang="en-US" sz="2400" dirty="0">
              <a:solidFill>
                <a:schemeClr val="bg1"/>
              </a:solidFill>
              <a:latin typeface="Ubuntu"/>
              <a:cs typeface="Ubuntu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Ubuntu"/>
                <a:cs typeface="Ubuntu"/>
              </a:rPr>
              <a:t>Starting an R project is easy: </a:t>
            </a:r>
            <a:r>
              <a:rPr lang="en-US" sz="2400" b="1" dirty="0" smtClean="0">
                <a:solidFill>
                  <a:schemeClr val="bg1"/>
                </a:solidFill>
                <a:latin typeface="Ubuntu"/>
                <a:cs typeface="Ubuntu"/>
              </a:rPr>
              <a:t>file -&gt; new project</a:t>
            </a:r>
            <a:endParaRPr lang="en-US" sz="2400" b="1" dirty="0">
              <a:solidFill>
                <a:schemeClr val="bg1"/>
              </a:solidFill>
              <a:latin typeface="Ubuntu"/>
              <a:cs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07442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-20487"/>
            <a:ext cx="9144001" cy="702701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w_projec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77" y="1781512"/>
            <a:ext cx="65151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84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3787</TotalTime>
  <Words>1469</Words>
  <Application>Microsoft Macintosh PowerPoint</Application>
  <PresentationFormat>On-screen Show (4:3)</PresentationFormat>
  <Paragraphs>180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get more out of R: from good stats to better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more out of R: Jumping from good statistics to good science</dc:title>
  <dc:creator>Patrick McKenzie</dc:creator>
  <cp:lastModifiedBy>Patrick McKenzie</cp:lastModifiedBy>
  <cp:revision>58</cp:revision>
  <dcterms:created xsi:type="dcterms:W3CDTF">2018-02-13T05:09:07Z</dcterms:created>
  <dcterms:modified xsi:type="dcterms:W3CDTF">2018-02-22T03:08:13Z</dcterms:modified>
</cp:coreProperties>
</file>